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74" r:id="rId5"/>
    <p:sldId id="275" r:id="rId6"/>
    <p:sldId id="257" r:id="rId7"/>
    <p:sldId id="276" r:id="rId8"/>
    <p:sldId id="259" r:id="rId9"/>
    <p:sldId id="277" r:id="rId10"/>
    <p:sldId id="260" r:id="rId11"/>
    <p:sldId id="261" r:id="rId12"/>
    <p:sldId id="278" r:id="rId13"/>
    <p:sldId id="283" r:id="rId14"/>
    <p:sldId id="264" r:id="rId15"/>
    <p:sldId id="284" r:id="rId16"/>
    <p:sldId id="279" r:id="rId17"/>
    <p:sldId id="263" r:id="rId18"/>
    <p:sldId id="267" r:id="rId19"/>
    <p:sldId id="268" r:id="rId20"/>
    <p:sldId id="269" r:id="rId21"/>
    <p:sldId id="270" r:id="rId22"/>
    <p:sldId id="271" r:id="rId23"/>
    <p:sldId id="280" r:id="rId24"/>
    <p:sldId id="272" r:id="rId25"/>
    <p:sldId id="285" r:id="rId26"/>
    <p:sldId id="281" r:id="rId27"/>
    <p:sldId id="27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2.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F</a:t>
            </a:r>
            <a:r>
              <a:rPr lang="en-US" altLang="zh-CN"/>
              <a:t>our</a:t>
            </a:r>
            <a:br>
              <a:rPr lang="en-US" altLang="zh-CN"/>
            </a:br>
            <a:r>
              <a:rPr lang="en-US" altLang="zh-CN"/>
              <a:t>Lesson 7. Chinese Education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2400">
                <a:solidFill>
                  <a:schemeClr val="tx1"/>
                </a:solidFill>
                <a:latin typeface="Times New Roman" panose="02020603050405020304" charset="0"/>
                <a:cs typeface="Times New Roman" panose="02020603050405020304" charset="0"/>
                <a:sym typeface="+mn-ea"/>
              </a:rPr>
              <a:t>Structure:</a:t>
            </a:r>
            <a:endParaRPr lang="en-US" altLang="zh-CN" sz="2400">
              <a:solidFill>
                <a:schemeClr val="tx1"/>
              </a:solidFill>
              <a:latin typeface="Times New Roman" panose="02020603050405020304" charset="0"/>
              <a:cs typeface="Times New Roman" panose="02020603050405020304" charset="0"/>
              <a:sym typeface="+mn-ea"/>
            </a:endParaRPr>
          </a:p>
          <a:p>
            <a:pPr marL="0" indent="0">
              <a:buNone/>
            </a:pPr>
            <a:r>
              <a:rPr lang="en-US" altLang="zh-CN" sz="2400" b="1">
                <a:solidFill>
                  <a:schemeClr val="tx1"/>
                </a:solidFill>
                <a:latin typeface="Times New Roman" panose="02020603050405020304" charset="0"/>
                <a:cs typeface="Times New Roman" panose="02020603050405020304" charset="0"/>
              </a:rPr>
              <a:t>Introduction</a:t>
            </a:r>
            <a:r>
              <a:rPr lang="en-US" altLang="en-US" sz="2400" b="1">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 1) – Overview of the civil service exam system.</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Social and Political Role</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2-4) – How exams connected government and society, with limited mobility.</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Cultural and Intellectual Impact</a:t>
            </a:r>
            <a:r>
              <a:rPr lang="en-US" altLang="en-US" sz="2400">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5-7) – Influence on literati culture, Neo-Confucianism, and elite identity.</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Decline and Abolition</a:t>
            </a:r>
            <a:r>
              <a:rPr lang="en-US" altLang="en-US" sz="2400" b="1">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8-9) – Reforms leading to the system’s end.</a:t>
            </a:r>
            <a:endParaRPr lang="en-US" altLang="zh-CN" sz="2400">
              <a:solidFill>
                <a:schemeClr val="tx1"/>
              </a:solidFill>
              <a:latin typeface="Times New Roman" panose="02020603050405020304" charset="0"/>
              <a:cs typeface="Times New Roman" panose="02020603050405020304" charset="0"/>
            </a:endParaRPr>
          </a:p>
          <a:p>
            <a:pPr marL="0" indent="0">
              <a:buNone/>
            </a:pPr>
            <a:r>
              <a:rPr lang="en-US" altLang="zh-CN" sz="2400" b="1">
                <a:solidFill>
                  <a:schemeClr val="tx1"/>
                </a:solidFill>
                <a:latin typeface="Times New Roman" panose="02020603050405020304" charset="0"/>
                <a:cs typeface="Times New Roman" panose="02020603050405020304" charset="0"/>
              </a:rPr>
              <a:t>Systemic Issues and Criticisms</a:t>
            </a:r>
            <a:r>
              <a:rPr lang="en-US" altLang="en-US" sz="2400" b="1">
                <a:solidFill>
                  <a:schemeClr val="tx1"/>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(Paras 10-14) – Rigidity, quotas, regional biases, and corruption.</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rmAutofit/>
          </a:bodyPr>
          <a:p>
            <a:pPr>
              <a:lnSpc>
                <a:spcPct val="150000"/>
              </a:lnSpc>
            </a:pPr>
            <a:r>
              <a:rPr lang="en-US" altLang="zh-CN" sz="3600">
                <a:solidFill>
                  <a:schemeClr val="tx1"/>
                </a:solidFill>
                <a:latin typeface="Times New Roman" panose="02020603050405020304" charset="0"/>
                <a:cs typeface="Times New Roman" panose="02020603050405020304" charset="0"/>
                <a:sym typeface="+mn-ea"/>
              </a:rPr>
              <a:t>Key Phrases</a:t>
            </a:r>
            <a:endParaRPr lang="en-US" altLang="zh-CN" sz="36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1. Neo-Confucianism (para. 6)</a:t>
            </a:r>
            <a:r>
              <a:rPr lang="zh-CN" altLang="en-US" sz="2400">
                <a:solidFill>
                  <a:schemeClr val="tx1"/>
                </a:solidFill>
                <a:latin typeface="Times New Roman" panose="02020603050405020304" charset="0"/>
                <a:cs typeface="Times New Roman" panose="02020603050405020304" charset="0"/>
              </a:rPr>
              <a:t>：宋明理学。亦称</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道学</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，是一种既贯通宇宙自然（道）和人生命运（佛），又继承孔孟正宗（儒），并能治理国家的新儒学，是宋明时代占主导地位的儒家哲学思想体系。</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2. Ministry of Rites (para. 11)</a:t>
            </a:r>
            <a:r>
              <a:rPr lang="zh-CN" altLang="en-US" sz="2400">
                <a:solidFill>
                  <a:schemeClr val="tx1"/>
                </a:solidFill>
                <a:latin typeface="Times New Roman" panose="02020603050405020304" charset="0"/>
                <a:cs typeface="Times New Roman" panose="02020603050405020304" charset="0"/>
              </a:rPr>
              <a:t>：礼部。中国古代官署，南北朝北周始设。隋唐为六部之一。历代相沿。长官为礼部尚书。考吉、嘉、军、宾、凶五礼之用，管理全国学校事务及科举考试及藩属和外国之往来事。</a:t>
            </a:r>
            <a:endParaRPr lang="zh-CN" altLang="en-US" sz="2400">
              <a:solidFill>
                <a:schemeClr val="tx1"/>
              </a:solidFill>
              <a:latin typeface="Times New Roman" panose="02020603050405020304" charset="0"/>
              <a:cs typeface="Times New Roman" panose="02020603050405020304" charset="0"/>
            </a:endParaRPr>
          </a:p>
          <a:p>
            <a:pPr>
              <a:lnSpc>
                <a:spcPct val="150000"/>
              </a:lnSpc>
            </a:pPr>
            <a:endParaRPr lang="zh-CN" altLang="en-US"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386785" y="816030"/>
            <a:ext cx="10969200" cy="4759200"/>
          </a:xfrm>
        </p:spPr>
        <p:txBody>
          <a:bodyPr>
            <a:noAutofit/>
          </a:bodyPr>
          <a:p>
            <a:pPr>
              <a:lnSpc>
                <a:spcPct val="150000"/>
              </a:lnSpc>
            </a:pPr>
            <a:r>
              <a:rPr lang="en-US" altLang="zh-CN" sz="2000">
                <a:solidFill>
                  <a:schemeClr val="tx1"/>
                </a:solidFill>
                <a:latin typeface="Times New Roman" panose="02020603050405020304" charset="0"/>
                <a:cs typeface="Times New Roman" panose="02020603050405020304" charset="0"/>
                <a:sym typeface="+mn-ea"/>
              </a:rPr>
              <a:t>3. The Hanlin Academy (para. 11)</a:t>
            </a:r>
            <a:r>
              <a:rPr lang="zh-CN" altLang="en-US" sz="2000">
                <a:solidFill>
                  <a:schemeClr val="tx1"/>
                </a:solidFill>
                <a:latin typeface="Times New Roman" panose="02020603050405020304" charset="0"/>
                <a:cs typeface="Times New Roman" panose="02020603050405020304" charset="0"/>
                <a:sym typeface="+mn-ea"/>
              </a:rPr>
              <a:t>：翰林院。唐代初置，宫廷供奉机构，安置文学、经术、卜、医、僧道、书画、弈棋人才，陪侍皇帝游宴娱乐，并非正式官署。晚唐以后，翰林学士院演变成了专门起草机密诏制的重要机构，有</a:t>
            </a:r>
            <a:r>
              <a:rPr lang="en-US" altLang="zh-CN" sz="2000">
                <a:solidFill>
                  <a:schemeClr val="tx1"/>
                </a:solidFill>
                <a:latin typeface="Times New Roman" panose="02020603050405020304" charset="0"/>
                <a:cs typeface="Times New Roman" panose="02020603050405020304" charset="0"/>
                <a:sym typeface="+mn-ea"/>
              </a:rPr>
              <a:t>“</a:t>
            </a:r>
            <a:r>
              <a:rPr lang="zh-CN" altLang="en-US" sz="2000">
                <a:solidFill>
                  <a:schemeClr val="tx1"/>
                </a:solidFill>
                <a:latin typeface="Times New Roman" panose="02020603050405020304" charset="0"/>
                <a:cs typeface="Times New Roman" panose="02020603050405020304" charset="0"/>
                <a:sym typeface="+mn-ea"/>
              </a:rPr>
              <a:t>天子私人</a:t>
            </a:r>
            <a:r>
              <a:rPr lang="en-US" altLang="zh-CN" sz="2000">
                <a:solidFill>
                  <a:schemeClr val="tx1"/>
                </a:solidFill>
                <a:latin typeface="Times New Roman" panose="02020603050405020304" charset="0"/>
                <a:cs typeface="Times New Roman" panose="02020603050405020304" charset="0"/>
                <a:sym typeface="+mn-ea"/>
              </a:rPr>
              <a:t>”</a:t>
            </a:r>
            <a:r>
              <a:rPr lang="zh-CN" altLang="en-US" sz="2000">
                <a:solidFill>
                  <a:schemeClr val="tx1"/>
                </a:solidFill>
                <a:latin typeface="Times New Roman" panose="02020603050405020304" charset="0"/>
                <a:cs typeface="Times New Roman" panose="02020603050405020304" charset="0"/>
                <a:sym typeface="+mn-ea"/>
              </a:rPr>
              <a:t>之称。在院任职与曾经任职者，被称为翰林官，简称翰林。宋朝后成为正式官职，并与科举接轨。明朝以后被内阁等代替，成为养才储望之所，负责修书撰史，起草诏书，为皇室成员侍读，担任科举考官等。无论政治地位高低，在各朝各代，翰林学士始终是社会中地位最高的士人群体，集中了当时知识分子中的精英，社会地位优越。唐朝的张九龄、白居易，宋朝的苏轼、欧阳修、王安石、司马光，明朝的宋濂、方孝孺、张居正，晚清的曾国藩、李鸿章等等，皆是翰林中人。成为翰林学士的辉煌前景也使得大量知识分子投身科举，致使社会重文士轻技工，造成了人才浪费，拖缓了科学技术的发展。此外，翰林制度也使得文学界和思想界的主流处于皇帝的监管之下，对学术自由和知识分子的思想独立有着压抑作用，有利于皇帝进行专制统治。</a:t>
            </a:r>
            <a:endParaRPr lang="zh-CN" altLang="en-US" sz="2000">
              <a:solidFill>
                <a:schemeClr val="tx1"/>
              </a:solidFill>
              <a:latin typeface="Times New Roman" panose="02020603050405020304" charset="0"/>
              <a:cs typeface="Times New Roman" panose="02020603050405020304" charset="0"/>
              <a:sym typeface="+mn-ea"/>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p:txBody>
          <a:bodyPr>
            <a:noAutofit/>
          </a:bodyPr>
          <a:p>
            <a:r>
              <a:rPr lang="en-US" altLang="zh-CN" sz="3600">
                <a:solidFill>
                  <a:schemeClr val="tx1"/>
                </a:solidFill>
                <a:latin typeface="Times New Roman" panose="02020603050405020304" charset="0"/>
                <a:cs typeface="Times New Roman" panose="02020603050405020304" charset="0"/>
              </a:rPr>
              <a:t>Reading comprehension: Answer the following questions. </a:t>
            </a:r>
            <a:endParaRPr lang="en-US" altLang="zh-CN" sz="36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1. What is the role of civil service examination in Chinese history?</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2. What are the contributions of the civil service examination? </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3. Why did each dynasty put great emphasis on the examination?</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4. How is the examination related to politics and power?</a:t>
            </a:r>
            <a:endParaRPr lang="en-US" altLang="zh-CN" sz="24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5. What is the relation between economic advantages and candidates?</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What is the role of civil service examination in Chinese history?</a:t>
            </a:r>
            <a:endParaRPr lang="zh-CN" altLang="en-US"/>
          </a:p>
        </p:txBody>
      </p:sp>
      <p:sp>
        <p:nvSpPr>
          <p:cNvPr id="3" name="内容占位符 2"/>
          <p:cNvSpPr>
            <a:spLocks noGrp="1"/>
          </p:cNvSpPr>
          <p:nvPr>
            <p:ph idx="1"/>
            <p:custDataLst>
              <p:tags r:id="rId2"/>
            </p:custDataLst>
          </p:nvPr>
        </p:nvSpPr>
        <p:spPr>
          <a:xfrm>
            <a:off x="608330" y="2352040"/>
            <a:ext cx="10968990" cy="3897630"/>
          </a:xfrm>
        </p:spPr>
        <p:txBody>
          <a:bodyPr/>
          <a:p>
            <a:r>
              <a:rPr lang="en-US" altLang="zh-CN" sz="3200">
                <a:solidFill>
                  <a:schemeClr val="tx1"/>
                </a:solidFill>
                <a:latin typeface="Times New Roman" panose="02020603050405020304" charset="0"/>
                <a:cs typeface="Times New Roman" panose="02020603050405020304" charset="0"/>
              </a:rPr>
              <a:t>1. The civil service examination system, a method of recruiting civil officials based on merit rather than family or political connections, played an especially central role in Chinese social and intellectual life from 650 to 1905.</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a:bodyPr>
          <a:p>
            <a:r>
              <a:rPr lang="en-US" altLang="zh-CN">
                <a:sym typeface="+mn-ea"/>
              </a:rPr>
              <a:t>2. What are the contributions of the civil service examination? </a:t>
            </a:r>
            <a:endParaRPr lang="zh-CN" altLang="en-US"/>
          </a:p>
        </p:txBody>
      </p:sp>
      <p:sp>
        <p:nvSpPr>
          <p:cNvPr id="3" name="内容占位符 2"/>
          <p:cNvSpPr>
            <a:spLocks noGrp="1"/>
          </p:cNvSpPr>
          <p:nvPr>
            <p:ph idx="1"/>
            <p:custDataLst>
              <p:tags r:id="rId2"/>
            </p:custDataLst>
          </p:nvPr>
        </p:nvSpPr>
        <p:spPr>
          <a:xfrm>
            <a:off x="509905" y="2475230"/>
            <a:ext cx="10968990" cy="3035300"/>
          </a:xfrm>
        </p:spPr>
        <p:txBody>
          <a:bodyPr/>
          <a:p>
            <a:r>
              <a:rPr lang="en-US" altLang="zh-CN" sz="3200">
                <a:solidFill>
                  <a:schemeClr val="tx1"/>
                </a:solidFill>
                <a:latin typeface="Times New Roman" panose="02020603050405020304" charset="0"/>
                <a:cs typeface="Times New Roman" panose="02020603050405020304" charset="0"/>
              </a:rPr>
              <a:t>2. A classical education based on nontechnical moral and political theory was as suitable for selection of elites to serve the imperial state at its highest echelons.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Why did each dynasty put great emphasis on the examination?</a:t>
            </a:r>
            <a:endParaRPr lang="zh-CN" altLang="en-US"/>
          </a:p>
        </p:txBody>
      </p:sp>
      <p:sp>
        <p:nvSpPr>
          <p:cNvPr id="3" name="内容占位符 2"/>
          <p:cNvSpPr>
            <a:spLocks noGrp="1"/>
          </p:cNvSpPr>
          <p:nvPr>
            <p:ph idx="1"/>
            <p:custDataLst>
              <p:tags r:id="rId2"/>
            </p:custDataLst>
          </p:nvPr>
        </p:nvSpPr>
        <p:spPr>
          <a:xfrm>
            <a:off x="497205" y="2376170"/>
            <a:ext cx="10968990" cy="3183890"/>
          </a:xfrm>
        </p:spPr>
        <p:txBody>
          <a:bodyPr>
            <a:normAutofit/>
          </a:bodyPr>
          <a:p>
            <a:r>
              <a:rPr lang="en-US" altLang="zh-CN" sz="3200">
                <a:solidFill>
                  <a:schemeClr val="tx1"/>
                </a:solidFill>
                <a:latin typeface="Times New Roman" panose="02020603050405020304" charset="0"/>
                <a:cs typeface="Times New Roman" panose="02020603050405020304" charset="0"/>
              </a:rPr>
              <a:t>3. Moreover, classical examinations were an effective cultural, social, political, and educational construction that met the needs of the dynastic bureaucracy while simultaneously supporting late imperial social structure.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a:bodyPr>
          <a:p>
            <a:r>
              <a:rPr lang="en-US" altLang="zh-CN">
                <a:sym typeface="+mn-ea"/>
              </a:rPr>
              <a:t>4. How is the examination related to politics and power?</a:t>
            </a:r>
            <a:endParaRPr lang="zh-CN" altLang="en-US"/>
          </a:p>
        </p:txBody>
      </p:sp>
      <p:sp>
        <p:nvSpPr>
          <p:cNvPr id="3" name="内容占位符 2"/>
          <p:cNvSpPr>
            <a:spLocks noGrp="1"/>
          </p:cNvSpPr>
          <p:nvPr>
            <p:ph idx="1"/>
            <p:custDataLst>
              <p:tags r:id="rId2"/>
            </p:custDataLst>
          </p:nvPr>
        </p:nvSpPr>
        <p:spPr>
          <a:xfrm>
            <a:off x="608330" y="2228215"/>
            <a:ext cx="10968990" cy="3528695"/>
          </a:xfrm>
        </p:spPr>
        <p:txBody>
          <a:bodyPr>
            <a:normAutofit/>
          </a:bodyPr>
          <a:p>
            <a:pPr algn="just"/>
            <a:r>
              <a:rPr lang="en-US" altLang="zh-CN" sz="3600">
                <a:solidFill>
                  <a:schemeClr val="tx1"/>
                </a:solidFill>
                <a:latin typeface="Times New Roman" panose="02020603050405020304" charset="0"/>
                <a:cs typeface="Times New Roman" panose="02020603050405020304" charset="0"/>
              </a:rPr>
              <a:t>4. Civil service examinations also conferred social and cultural status on families seeking to become or maintain their status as local elites.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395095"/>
          </a:xfrm>
        </p:spPr>
        <p:txBody>
          <a:bodyPr>
            <a:normAutofit/>
          </a:bodyPr>
          <a:p>
            <a:r>
              <a:rPr lang="en-US" altLang="zh-CN">
                <a:sym typeface="+mn-ea"/>
              </a:rPr>
              <a:t>5. What is the relation between economic advantages and candidates?</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normAutofit/>
          </a:bodyPr>
          <a:p>
            <a:pPr algn="just"/>
            <a:r>
              <a:rPr lang="en-US" altLang="zh-CN" sz="3200">
                <a:solidFill>
                  <a:schemeClr val="tx1"/>
                </a:solidFill>
                <a:latin typeface="Times New Roman" panose="02020603050405020304" charset="0"/>
                <a:cs typeface="Times New Roman" panose="02020603050405020304" charset="0"/>
                <a:sym typeface="+mn-ea"/>
              </a:rPr>
              <a:t>5. Candidates from the south performed better on the civil service examinations than candidates from less-prosperous regions in the north, northwest, and southwest.</a:t>
            </a:r>
            <a:endParaRPr lang="en-US" altLang="zh-CN" sz="32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rmAutofit/>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Pu Songling (1640-1715), a failure many times himself, immortalized the travails of those trapped in the relentless machinery of late imperial civil service examinations in his many stories that parodied the examination system. His most famous portrait sketched “The Seven Likenesses of a Candidate”:</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48310" y="566420"/>
            <a:ext cx="10968990" cy="5498465"/>
          </a:xfrm>
        </p:spPr>
        <p:txBody>
          <a:bodyPr>
            <a:noAutofit/>
          </a:bodyPr>
          <a:p>
            <a:pPr algn="just">
              <a:lnSpc>
                <a:spcPct val="120000"/>
              </a:lnSpc>
            </a:pPr>
            <a:r>
              <a:rPr lang="en-US" altLang="zh-CN" sz="2400">
                <a:solidFill>
                  <a:schemeClr val="tx1"/>
                </a:solidFill>
                <a:latin typeface="Times New Roman" panose="02020603050405020304" charset="0"/>
                <a:cs typeface="Times New Roman" panose="02020603050405020304" charset="0"/>
              </a:rPr>
              <a:t>“A licentiate taking the provincial examination may be likened to seven things. When entering the examination hall, barefoot and carrying a basket, he is like a beggar. At roll call time, being shouted at by officials and abused by their subordinates, he is like a prisoner. When writing in his cell, with his head and feet sticking out of the booth, he is like a cold bee late in autumn. Upon leaving the examination hall, being in a daze and seeing a changed universe, he is like a sick bird out of a cage. When anticipating the results, he is on pins and needles; one moment he fantasizes about success and magnifi cent mansions are instantly built; another moment he fears failure and his body is deduced to be a corpse. At this point, he is like a chimpanzee in captivity. Finally, the messengers come on galloping horses and confi rm the absence of his name on the list of successful candidates. His complexion becomes ashen and his body stiff ens like a poisoned fl y no longer able to move.”</a:t>
            </a:r>
            <a:endParaRPr lang="en-US" altLang="zh-CN" sz="2400">
              <a:solidFill>
                <a:schemeClr val="tx1"/>
              </a:solidFill>
              <a:latin typeface="Times New Roman" panose="02020603050405020304" charset="0"/>
              <a:cs typeface="Times New Roman" panose="02020603050405020304" charset="0"/>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3600">
                <a:solidFill>
                  <a:schemeClr val="tx1"/>
                </a:solidFill>
                <a:latin typeface="Times New Roman" panose="02020603050405020304" charset="0"/>
                <a:cs typeface="Times New Roman" panose="02020603050405020304" charset="0"/>
              </a:rPr>
              <a:t>List three articles or books where we can learn more about the </a:t>
            </a:r>
            <a:r>
              <a:rPr lang="en-US" altLang="zh-CN" sz="3600">
                <a:solidFill>
                  <a:schemeClr val="tx1"/>
                </a:solidFill>
                <a:highlight>
                  <a:srgbClr val="FFFF00"/>
                </a:highlight>
                <a:latin typeface="Times New Roman" panose="02020603050405020304" charset="0"/>
                <a:cs typeface="Times New Roman" panose="02020603050405020304" charset="0"/>
              </a:rPr>
              <a:t>Chinese education</a:t>
            </a:r>
            <a:r>
              <a:rPr lang="en-US" altLang="zh-CN" sz="3600">
                <a:solidFill>
                  <a:schemeClr val="tx1"/>
                </a:solidFill>
                <a:latin typeface="Times New Roman" panose="02020603050405020304" charset="0"/>
                <a:cs typeface="Times New Roman" panose="02020603050405020304" charset="0"/>
              </a:rPr>
              <a:t> and introduce them to your classmates.</a:t>
            </a:r>
            <a:endParaRPr lang="en-US" altLang="zh-CN" sz="36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something about Chinese civil service examination.</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key terms of the Chinese civil service examination in English.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the infl uences of civil service examination in daily life.</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rmAutofit fontScale="80000"/>
          </a:bodyPr>
          <a:p>
            <a:pPr algn="just"/>
            <a:r>
              <a:rPr lang="en-US" altLang="zh-CN" sz="2800">
                <a:solidFill>
                  <a:schemeClr val="tx1"/>
                </a:solidFill>
                <a:latin typeface="Times New Roman" panose="02020603050405020304" charset="0"/>
                <a:cs typeface="Times New Roman" panose="02020603050405020304" charset="0"/>
              </a:rPr>
              <a:t>The Chinese civil service examination system in imperial China was a system to select candidates for the state bureaucracy. Although there were imperial exams as early as in the Han Dynasty, the system became widely utilized as the major path to offi ce only in the mid_x0002_Tang Dynasty and remained so until its abolition in 1905. Since the exams were based on knowledge of the classics and literary style, not technical expertise, successful candidates were generalists who shared a common language and culture, one shared even by those who failed. This common culture helped to unify the empire and the ideal of achievement by merit gave legitimacy to imperial rule while leaving obvious problems resulting from a systemic lack oftechnical and practical expertise.</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a:xfrm>
            <a:off x="608400" y="1502465"/>
            <a:ext cx="10969200" cy="4759200"/>
          </a:xfrm>
        </p:spPr>
        <p:txBody>
          <a:bodyPr/>
          <a:p>
            <a:r>
              <a:rPr lang="en-US" altLang="zh-CN" sz="3200">
                <a:solidFill>
                  <a:schemeClr val="tx1"/>
                </a:solidFill>
                <a:latin typeface="Times New Roman" panose="02020603050405020304" charset="0"/>
                <a:cs typeface="Times New Roman" panose="02020603050405020304" charset="0"/>
              </a:rPr>
              <a:t>1. Brainstorm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Can you think of some expressions or statements from ancient Chinese civil service examination?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Try to express them in English.</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886460"/>
            <a:ext cx="10968990" cy="5363210"/>
          </a:xfrm>
        </p:spPr>
        <p:txBody>
          <a:bodyPr>
            <a:normAutofit/>
          </a:bodyPr>
          <a:p>
            <a:pPr>
              <a:lnSpc>
                <a:spcPct val="100000"/>
              </a:lnSpc>
            </a:pPr>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literati (para. 1)</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imperial (para. 1)</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curriculum (para. 2)</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intellectual (para. 2)</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elite (para. 2)</a:t>
            </a:r>
            <a:endParaRPr lang="en-US" altLang="zh-CN" sz="2800">
              <a:solidFill>
                <a:schemeClr val="tx1"/>
              </a:solidFill>
              <a:latin typeface="Times New Roman" panose="02020603050405020304" charset="0"/>
              <a:cs typeface="Times New Roman" panose="02020603050405020304" charset="0"/>
            </a:endParaRPr>
          </a:p>
          <a:p>
            <a:pPr>
              <a:lnSpc>
                <a:spcPct val="100000"/>
              </a:lnSpc>
            </a:pPr>
            <a:r>
              <a:rPr lang="en-US" altLang="zh-CN" sz="2800">
                <a:solidFill>
                  <a:schemeClr val="tx1"/>
                </a:solidFill>
                <a:latin typeface="Times New Roman" panose="02020603050405020304" charset="0"/>
                <a:cs typeface="Times New Roman" panose="02020603050405020304" charset="0"/>
              </a:rPr>
              <a:t>gentry (para. 3)</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6019</Words>
  <Application>WPS 演示</Application>
  <PresentationFormat>宽屏</PresentationFormat>
  <Paragraphs>146</Paragraphs>
  <Slides>25</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Four Lesson 7. Chinese Education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After Reading</vt:lpstr>
      <vt:lpstr>1. What is the role of civil service examination in Chinese history?</vt:lpstr>
      <vt:lpstr>2. What are the contributions of the civil service examination? </vt:lpstr>
      <vt:lpstr>3. Why did each dynasty put great emphasis on the examination?</vt:lpstr>
      <vt:lpstr>4. How is the examination related to politics and power?</vt:lpstr>
      <vt:lpstr>5. What is the relation between economic advantages and candidates?</vt:lpstr>
      <vt:lpstr>PowerPoint 演示文稿</vt:lpstr>
      <vt:lpstr>Discussion</vt:lpstr>
      <vt:lpstr>PowerPoint 演示文稿</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180</cp:revision>
  <dcterms:created xsi:type="dcterms:W3CDTF">2019-06-19T02:08:00Z</dcterms:created>
  <dcterms:modified xsi:type="dcterms:W3CDTF">2025-08-01T23:57:24Z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